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3"/>
  </p:notesMasterIdLst>
  <p:sldIdLst>
    <p:sldId id="256" r:id="rId2"/>
    <p:sldId id="264" r:id="rId3"/>
    <p:sldId id="257" r:id="rId4"/>
    <p:sldId id="259" r:id="rId5"/>
    <p:sldId id="260" r:id="rId6"/>
    <p:sldId id="265" r:id="rId7"/>
    <p:sldId id="262" r:id="rId8"/>
    <p:sldId id="261" r:id="rId9"/>
    <p:sldId id="266" r:id="rId10"/>
    <p:sldId id="267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95"/>
    <p:restoredTop sz="94685"/>
  </p:normalViewPr>
  <p:slideViewPr>
    <p:cSldViewPr snapToGrid="0" snapToObjects="1">
      <p:cViewPr>
        <p:scale>
          <a:sx n="78" d="100"/>
          <a:sy n="78" d="100"/>
        </p:scale>
        <p:origin x="4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12-01T05:43:38.162"/>
    </inkml:context>
    <inkml:brush xml:id="br0">
      <inkml:brushProperty name="width" value="0.03533" units="cm"/>
      <inkml:brushProperty name="height" value="0.03533" units="cm"/>
    </inkml:brush>
  </inkml:definitions>
  <inkml:traceGroup>
    <inkml:annotationXML>
      <emma:emma xmlns:emma="http://www.w3.org/2003/04/emma" version="1.0">
        <emma:interpretation id="{CFF202C1-3C40-48FC-99A5-CF766F78B804}" emma:medium="tactile" emma:mode="ink">
          <msink:context xmlns:msink="http://schemas.microsoft.com/ink/2010/main" type="inkDrawing" rotatedBoundingBox="10894,7454 11017,10709 9487,10766 9364,7512" shapeName="Other"/>
        </emma:interpretation>
      </emma:emma>
    </inkml:annotationXML>
    <inkml:trace contextRef="#ctx0" brushRef="#br0">5902 5243 5760,'0'0'2816,"-74"74"-2432,36-74 2816,1 38-3200,-38 36 128,0-36-128,-37 36 128,38 1-128,-38 0 0,37 0 0,38-1 0,-1 1-128,1 0 128,37 37 0,0-75 0,75 75 0,37 0 0,-38-37 0,76 74 128,-38-37 0,37 38 128,1-38 0,-38 0 0,0 0 0,-38 0 0,1 0 0,0 0 0,-75 0-128,0 0 0,0 0 0,-75 0 0,-37 0 0,37 0 128,-37-37 0,0 0 128,0 0-256,-37-38 128,37-37-256,0 37 128,-38-37-384,38 38 0,37-38-640,1 0 128,-1 0-1152,38 0 128,37-38-256,0 38 128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12-01T05:43:42.416"/>
    </inkml:context>
    <inkml:brush xml:id="br0">
      <inkml:brushProperty name="width" value="0.03333" units="cm"/>
      <inkml:brushProperty name="height" value="0.03333" units="cm"/>
    </inkml:brush>
  </inkml:definitions>
  <inkml:traceGroup>
    <inkml:annotationXML>
      <emma:emma xmlns:emma="http://www.w3.org/2003/04/emma" version="1.0">
        <emma:interpretation id="{6A4C01F3-7A74-4DB3-880D-8021A7FE46AA}" emma:medium="tactile" emma:mode="ink">
          <msink:context xmlns:msink="http://schemas.microsoft.com/ink/2010/main" type="inkDrawing" rotatedBoundingBox="10708,8973 15179,8379 15283,9165 10813,9759" shapeName="Other">
            <msink:destinationLink direction="with" ref="{AA498F81-D2FA-4329-858F-E613BCF9A1CB}"/>
            <msink:destinationLink direction="with" ref="{BB2C086F-2DF9-492D-8074-879B330C8516}"/>
          </msink:context>
        </emma:interpretation>
      </emma:emma>
    </inkml:annotationXML>
    <inkml:trace contextRef="#ctx0" brushRef="#br0">6463 6513 7296,'-337'-113'3584,"39"188"-3968,223-37 6911,37 36-6271,-36 1 128,-1 37 256,38-37 0,74 37-768,0 0 128,75-75 512,75 1 0,75-38-256,37 0 128,37-38-256,37-37 0,1-37-384,-1 0 128,1 38-512,-75-38 128,-1 0-640,-36 37 128,-1-37-767,-36 37 127,-76 0-640,38-37 0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12-01T05:43:42.415"/>
    </inkml:context>
    <inkml:brush xml:id="br0">
      <inkml:brushProperty name="width" value="0.03333" units="cm"/>
      <inkml:brushProperty name="height" value="0.03333" units="cm"/>
    </inkml:brush>
  </inkml:definitions>
  <inkml:traceGroup>
    <inkml:annotationXML>
      <emma:emma xmlns:emma="http://www.w3.org/2003/04/emma" version="1.0">
        <emma:interpretation id="{AA498F81-D2FA-4329-858F-E613BCF9A1CB}" emma:medium="tactile" emma:mode="ink">
          <msink:context xmlns:msink="http://schemas.microsoft.com/ink/2010/main" type="inkDrawing" rotatedBoundingBox="12398,7957 12773,9958 12587,9992 12213,7991" semanticType="callout" shapeName="Other">
            <msink:sourceLink direction="with" ref="{6A4C01F3-7A74-4DB3-880D-8021A7FE46AA}"/>
          </msink:context>
        </emma:interpretation>
      </emma:emma>
    </inkml:annotationXML>
    <inkml:trace contextRef="#ctx0" brushRef="#br0">6985 5504 7552,'75'0'3712,"0"112"-5248,-38-75 7936,1 38-6400,-1 75 0,-37 36 0,37 38 0,-37 1-256,38 36 0,-1-74-512,0 0 128,1-75-512,-1 0 0,-37-38-896,0-36 128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12-01T05:43:42.417"/>
    </inkml:context>
    <inkml:brush xml:id="br0">
      <inkml:brushProperty name="width" value="0.03333" units="cm"/>
      <inkml:brushProperty name="height" value="0.03333" units="cm"/>
    </inkml:brush>
  </inkml:definitions>
  <inkml:traceGroup>
    <inkml:annotationXML>
      <emma:emma xmlns:emma="http://www.w3.org/2003/04/emma" version="1.0">
        <emma:interpretation id="{BB2C086F-2DF9-492D-8074-879B330C8516}" emma:medium="tactile" emma:mode="ink">
          <msink:context xmlns:msink="http://schemas.microsoft.com/ink/2010/main" type="inkDrawing" rotatedBoundingBox="16275,10269 16357,8252 16407,8254 16325,10271" semanticType="callout" shapeName="Other">
            <msink:sourceLink direction="with" ref="{6A4C01F3-7A74-4DB3-880D-8021A7FE46AA}"/>
          </msink:context>
        </emma:interpretation>
      </emma:emma>
    </inkml:annotationXML>
    <inkml:trace contextRef="#ctx0" brushRef="#br0">11132 5765 10112,'0'113'4992,"37"-1"-6784,-37-75 10367,-37 75-8575,37 75 128,0-38-640,-38 113 0,38-1-512,0 1 128,-37 36-1791,74-73-1</inkml:trace>
  </inkml:traceGroup>
</inkml:ink>
</file>

<file path=ppt/media/hdphoto1.wdp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tiff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jpe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DD4439-13F7-4024-B3BD-788ED2BC5EBB}" type="datetimeFigureOut">
              <a:rPr lang="en-US" smtClean="0"/>
              <a:t>12/1/2017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4CF16F-DA57-4EFC-A867-20D6C398C7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24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4CF16F-DA57-4EFC-A867-20D6C398C7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89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708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30.png"/><Relationship Id="rId7" Type="http://schemas.openxmlformats.org/officeDocument/2006/relationships/image" Target="../media/image3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1.png"/><Relationship Id="rId5" Type="http://schemas.openxmlformats.org/officeDocument/2006/relationships/image" Target="../media/image31.png"/><Relationship Id="rId10" Type="http://schemas.openxmlformats.org/officeDocument/2006/relationships/image" Target="../media/image34.png"/><Relationship Id="rId4" Type="http://schemas.openxmlformats.org/officeDocument/2006/relationships/customXml" Target="../ink/ink2.xml"/><Relationship Id="rId9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png"/><Relationship Id="rId12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11" Type="http://schemas.openxmlformats.org/officeDocument/2006/relationships/image" Target="../media/image11.tiff"/><Relationship Id="rId5" Type="http://schemas.openxmlformats.org/officeDocument/2006/relationships/image" Target="../media/image5.tiff"/><Relationship Id="rId10" Type="http://schemas.openxmlformats.org/officeDocument/2006/relationships/image" Target="../media/image10.tiff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13" Type="http://schemas.openxmlformats.org/officeDocument/2006/relationships/image" Target="../media/image20.svg"/><Relationship Id="rId18" Type="http://schemas.openxmlformats.org/officeDocument/2006/relationships/image" Target="../media/image1.png"/><Relationship Id="rId3" Type="http://schemas.openxmlformats.org/officeDocument/2006/relationships/image" Target="../media/image7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17" Type="http://schemas.openxmlformats.org/officeDocument/2006/relationships/image" Target="../media/image24.svg"/><Relationship Id="rId2" Type="http://schemas.openxmlformats.org/officeDocument/2006/relationships/image" Target="../media/image2.tiff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18.png"/><Relationship Id="rId5" Type="http://schemas.openxmlformats.org/officeDocument/2006/relationships/image" Target="../media/image13.png"/><Relationship Id="rId15" Type="http://schemas.openxmlformats.org/officeDocument/2006/relationships/image" Target="../media/image22.sv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03438"/>
            <a:ext cx="9144000" cy="778051"/>
          </a:xfrm>
        </p:spPr>
        <p:txBody>
          <a:bodyPr>
            <a:normAutofit/>
          </a:bodyPr>
          <a:lstStyle/>
          <a:p>
            <a:r>
              <a:rPr lang="en-US" sz="4800" b="1" dirty="0"/>
              <a:t>2017 Devon IT Hackathon</a:t>
            </a:r>
          </a:p>
          <a:p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464" y="903112"/>
            <a:ext cx="6465072" cy="25052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61933" y="4694378"/>
            <a:ext cx="32455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Danny.Burrows</a:t>
            </a:r>
            <a:endParaRPr lang="en-US" sz="2400" b="1" dirty="0"/>
          </a:p>
          <a:p>
            <a:pPr algn="ctr"/>
            <a:r>
              <a:rPr lang="en-US" sz="2400" b="1" dirty="0" err="1"/>
              <a:t>Don.Morrison</a:t>
            </a:r>
            <a:endParaRPr lang="en-US" sz="2400" b="1" dirty="0"/>
          </a:p>
          <a:p>
            <a:pPr algn="ctr"/>
            <a:r>
              <a:rPr lang="en-US" sz="2400" b="1" dirty="0" err="1"/>
              <a:t>Steve.Pankratz</a:t>
            </a:r>
            <a:endParaRPr lang="en-US" sz="2400" b="1" dirty="0"/>
          </a:p>
          <a:p>
            <a:pPr algn="ctr"/>
            <a:r>
              <a:rPr lang="en-US" sz="2400" b="1" dirty="0" err="1"/>
              <a:t>Jon.Slominski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0705011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85" t="7292" r="30140" b="9583"/>
          <a:stretch/>
        </p:blipFill>
        <p:spPr>
          <a:xfrm>
            <a:off x="4100516" y="165099"/>
            <a:ext cx="3300412" cy="6551567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4443415" y="1056482"/>
            <a:ext cx="2586037" cy="35718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FRAC LEADER BOARD</a:t>
            </a:r>
          </a:p>
        </p:txBody>
      </p:sp>
      <p:sp>
        <p:nvSpPr>
          <p:cNvPr id="9" name="Oval 8"/>
          <p:cNvSpPr/>
          <p:nvPr/>
        </p:nvSpPr>
        <p:spPr>
          <a:xfrm>
            <a:off x="4457703" y="1522013"/>
            <a:ext cx="400050" cy="400050"/>
          </a:xfrm>
          <a:prstGeom prst="ellipse">
            <a:avLst/>
          </a:prstGeom>
          <a:solidFill>
            <a:srgbClr val="00B050"/>
          </a:solidFill>
          <a:ln w="762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</a:t>
            </a:r>
          </a:p>
        </p:txBody>
      </p:sp>
      <p:sp>
        <p:nvSpPr>
          <p:cNvPr id="10" name="Oval 9"/>
          <p:cNvSpPr/>
          <p:nvPr/>
        </p:nvSpPr>
        <p:spPr>
          <a:xfrm>
            <a:off x="4457703" y="2036365"/>
            <a:ext cx="400050" cy="400050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2</a:t>
            </a:r>
          </a:p>
        </p:txBody>
      </p:sp>
      <p:sp>
        <p:nvSpPr>
          <p:cNvPr id="11" name="Oval 10"/>
          <p:cNvSpPr/>
          <p:nvPr/>
        </p:nvSpPr>
        <p:spPr>
          <a:xfrm>
            <a:off x="4457703" y="2607882"/>
            <a:ext cx="400050" cy="40005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12" name="Oval 11"/>
          <p:cNvSpPr/>
          <p:nvPr/>
        </p:nvSpPr>
        <p:spPr>
          <a:xfrm>
            <a:off x="4457703" y="3179366"/>
            <a:ext cx="400050" cy="40005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4</a:t>
            </a:r>
          </a:p>
        </p:txBody>
      </p:sp>
      <p:sp>
        <p:nvSpPr>
          <p:cNvPr id="13" name="Oval 12"/>
          <p:cNvSpPr/>
          <p:nvPr/>
        </p:nvSpPr>
        <p:spPr>
          <a:xfrm>
            <a:off x="4457703" y="3750881"/>
            <a:ext cx="400050" cy="40005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5</a:t>
            </a:r>
          </a:p>
        </p:txBody>
      </p:sp>
      <p:sp>
        <p:nvSpPr>
          <p:cNvPr id="14" name="Oval 13"/>
          <p:cNvSpPr/>
          <p:nvPr/>
        </p:nvSpPr>
        <p:spPr>
          <a:xfrm>
            <a:off x="4457703" y="4293815"/>
            <a:ext cx="400050" cy="4000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6</a:t>
            </a:r>
          </a:p>
        </p:txBody>
      </p:sp>
      <p:sp>
        <p:nvSpPr>
          <p:cNvPr id="15" name="Oval 14"/>
          <p:cNvSpPr/>
          <p:nvPr/>
        </p:nvSpPr>
        <p:spPr>
          <a:xfrm>
            <a:off x="4457703" y="4836723"/>
            <a:ext cx="400050" cy="40005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7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872034" y="5412364"/>
            <a:ext cx="1714503" cy="35718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SHARE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4926800" y="2065267"/>
            <a:ext cx="277235" cy="369769"/>
            <a:chOff x="762000" y="2222095"/>
            <a:chExt cx="1085851" cy="1448281"/>
          </a:xfrm>
        </p:grpSpPr>
        <p:sp>
          <p:nvSpPr>
            <p:cNvPr id="24" name="Rectangle 23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Delay 24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923417" y="1546211"/>
            <a:ext cx="277235" cy="369769"/>
            <a:chOff x="762000" y="2222095"/>
            <a:chExt cx="1085851" cy="1448281"/>
          </a:xfrm>
        </p:grpSpPr>
        <p:sp>
          <p:nvSpPr>
            <p:cNvPr id="28" name="Rectangle 27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lowchart: Delay 28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934056" y="2627786"/>
            <a:ext cx="277235" cy="369769"/>
            <a:chOff x="762000" y="2222095"/>
            <a:chExt cx="1085851" cy="1448281"/>
          </a:xfrm>
        </p:grpSpPr>
        <p:sp>
          <p:nvSpPr>
            <p:cNvPr id="32" name="Rectangle 31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Delay 32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934056" y="3193654"/>
            <a:ext cx="277235" cy="369769"/>
            <a:chOff x="762000" y="2222095"/>
            <a:chExt cx="1085851" cy="1448281"/>
          </a:xfrm>
        </p:grpSpPr>
        <p:sp>
          <p:nvSpPr>
            <p:cNvPr id="36" name="Rectangle 35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lowchart: Delay 36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4929291" y="3766027"/>
            <a:ext cx="277235" cy="369769"/>
            <a:chOff x="762000" y="2222095"/>
            <a:chExt cx="1085851" cy="1448281"/>
          </a:xfrm>
        </p:grpSpPr>
        <p:sp>
          <p:nvSpPr>
            <p:cNvPr id="40" name="Rectangle 39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Delay 40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4929288" y="4308959"/>
            <a:ext cx="277235" cy="369769"/>
            <a:chOff x="762000" y="2222095"/>
            <a:chExt cx="1085851" cy="1448281"/>
          </a:xfrm>
        </p:grpSpPr>
        <p:sp>
          <p:nvSpPr>
            <p:cNvPr id="44" name="Rectangle 43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Delay 44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929288" y="4866170"/>
            <a:ext cx="277235" cy="369769"/>
            <a:chOff x="762000" y="2222095"/>
            <a:chExt cx="1085851" cy="1448281"/>
          </a:xfrm>
        </p:grpSpPr>
        <p:sp>
          <p:nvSpPr>
            <p:cNvPr id="48" name="Rectangle 47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Delay 48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8" name="Straight Connector 57"/>
          <p:cNvCxnSpPr/>
          <p:nvPr/>
        </p:nvCxnSpPr>
        <p:spPr>
          <a:xfrm>
            <a:off x="4414839" y="1979213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410071" y="1474389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19591" y="2534456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429112" y="3101195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443399" y="3672693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4429111" y="4215621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4429112" y="4772844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4429111" y="5315773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5257801" y="1546211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JOHNNY G.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5267321" y="2069769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JIMMY T.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262569" y="2636291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DRAGON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257800" y="3773682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STRANGER PIC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5257799" y="4311285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CHARLES P.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5257798" y="3211495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BIG BEARD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5255417" y="4868708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GEOLOGIST</a:t>
            </a:r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85" t="7292" r="30140" b="9583"/>
          <a:stretch/>
        </p:blipFill>
        <p:spPr>
          <a:xfrm>
            <a:off x="8136721" y="165098"/>
            <a:ext cx="3300412" cy="6551567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8386" y="1043461"/>
            <a:ext cx="2688506" cy="4781955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4857754" y="5374803"/>
            <a:ext cx="1728784" cy="442157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6315075" y="4836723"/>
            <a:ext cx="2757488" cy="735402"/>
          </a:xfrm>
          <a:prstGeom prst="straightConnector1">
            <a:avLst/>
          </a:prstGeom>
          <a:ln w="76200">
            <a:solidFill>
              <a:srgbClr val="00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>
            <a:extLst>
              <a:ext uri="{FF2B5EF4-FFF2-40B4-BE49-F238E27FC236}">
                <a16:creationId xmlns:a16="http://schemas.microsoft.com/office/drawing/2014/main" id="{9BE15244-E964-4825-9890-63869F952A02}"/>
              </a:ext>
            </a:extLst>
          </p:cNvPr>
          <p:cNvSpPr txBox="1">
            <a:spLocks/>
          </p:cNvSpPr>
          <p:nvPr/>
        </p:nvSpPr>
        <p:spPr>
          <a:xfrm>
            <a:off x="515469" y="275475"/>
            <a:ext cx="10515600" cy="7846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Leaderboard</a:t>
            </a: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038AD66C-0F11-46C7-845A-3E47FDE8885C}"/>
              </a:ext>
            </a:extLst>
          </p:cNvPr>
          <p:cNvSpPr txBox="1">
            <a:spLocks/>
          </p:cNvSpPr>
          <p:nvPr/>
        </p:nvSpPr>
        <p:spPr>
          <a:xfrm>
            <a:off x="151845" y="2710995"/>
            <a:ext cx="4420243" cy="14813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b="1" dirty="0"/>
              <a:t>Try it @:</a:t>
            </a:r>
          </a:p>
          <a:p>
            <a:endParaRPr lang="en-US" sz="3400" b="1" dirty="0"/>
          </a:p>
          <a:p>
            <a:r>
              <a:rPr lang="en-US" sz="3400" b="1" dirty="0"/>
              <a:t>https://goo.gl/qeTRf1v</a:t>
            </a:r>
          </a:p>
        </p:txBody>
      </p:sp>
      <p:sp>
        <p:nvSpPr>
          <p:cNvPr id="79" name="Title 1">
            <a:extLst>
              <a:ext uri="{FF2B5EF4-FFF2-40B4-BE49-F238E27FC236}">
                <a16:creationId xmlns:a16="http://schemas.microsoft.com/office/drawing/2014/main" id="{A170476B-8911-4E2C-AAE9-72D2447FF2DE}"/>
              </a:ext>
            </a:extLst>
          </p:cNvPr>
          <p:cNvSpPr txBox="1">
            <a:spLocks/>
          </p:cNvSpPr>
          <p:nvPr/>
        </p:nvSpPr>
        <p:spPr>
          <a:xfrm>
            <a:off x="838200" y="6394891"/>
            <a:ext cx="4610254" cy="345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https://goo.gl/qeTRf1</a:t>
            </a:r>
          </a:p>
        </p:txBody>
      </p:sp>
    </p:spTree>
    <p:extLst>
      <p:ext uri="{BB962C8B-B14F-4D97-AF65-F5344CB8AC3E}">
        <p14:creationId xmlns:p14="http://schemas.microsoft.com/office/powerpoint/2010/main" val="2739355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So What?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8650A3A3-D234-42E2-A942-B247AAFF1BF4}"/>
                  </a:ext>
                </a:extLst>
              </p14:cNvPr>
              <p14:cNvContentPartPr/>
              <p14:nvPr/>
            </p14:nvContentPartPr>
            <p14:xfrm>
              <a:off x="3415384" y="2689271"/>
              <a:ext cx="358800" cy="78912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8650A3A3-D234-42E2-A942-B247AAFF1BF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1064" y="2684951"/>
                <a:ext cx="366960" cy="7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1803504-151E-417B-960F-F41D43C868AC}"/>
                  </a:ext>
                </a:extLst>
              </p14:cNvPr>
              <p14:cNvContentPartPr/>
              <p14:nvPr/>
            </p14:nvContentPartPr>
            <p14:xfrm>
              <a:off x="3872584" y="3079031"/>
              <a:ext cx="923640" cy="1170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1803504-151E-417B-960F-F41D43C868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69052" y="3077198"/>
                <a:ext cx="930288" cy="1204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41A15DE-1A04-4E1F-831C-6C8AA69524CE}"/>
                  </a:ext>
                </a:extLst>
              </p14:cNvPr>
              <p14:cNvContentPartPr/>
              <p14:nvPr/>
            </p14:nvContentPartPr>
            <p14:xfrm>
              <a:off x="4396744" y="2877431"/>
              <a:ext cx="175320" cy="7131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41A15DE-1A04-4E1F-831C-6C8AA69524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90624" y="2871311"/>
                <a:ext cx="186840" cy="72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5F6C0A50-D51D-4390-B583-AAA1B0FCD347}"/>
                  </a:ext>
                </a:extLst>
              </p14:cNvPr>
              <p14:cNvContentPartPr/>
              <p14:nvPr/>
            </p14:nvContentPartPr>
            <p14:xfrm>
              <a:off x="5862664" y="2971391"/>
              <a:ext cx="40680" cy="72684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5F6C0A50-D51D-4390-B583-AAA1B0FCD34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56544" y="2965271"/>
                <a:ext cx="52200" cy="73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0EFE46C6-1155-4680-829E-624CBF2FB9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959353" cy="4351338"/>
              </a:xfrm>
            </p:spPr>
            <p:txBody>
              <a:bodyPr/>
              <a:lstStyle/>
              <a:p>
                <a:r>
                  <a:rPr lang="en-US" dirty="0"/>
                  <a:t>Increasing rate by 5 bpm during last 3</a:t>
                </a:r>
                <a:r>
                  <a:rPr lang="en-US" baseline="30000" dirty="0"/>
                  <a:t>rd</a:t>
                </a:r>
                <a:r>
                  <a:rPr lang="en-US" dirty="0"/>
                  <a:t> of the stage yields stage 1.5 min faster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𝑇𝑖𝑚𝑒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𝑆𝑎𝑣𝑒𝑑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h𝑟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𝐹𝑖𝑥𝑒𝑑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𝐻𝑜𝑢𝑟𝑙𝑦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𝑅𝑎𝑡𝑒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$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h𝑟</m:t>
                                  </m:r>
                                </m:den>
                              </m:f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𝑉𝑎𝑟𝑖𝑎𝑏𝑙𝑒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𝑅𝑎𝑡𝑒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(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$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h𝑟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  <a:p>
                <a:pPr marL="457200" lvl="1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1.5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60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$5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,100+$10,640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$393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𝑆𝑡𝑎𝑔𝑒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457200" lvl="1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$393</m:t>
                          </m:r>
                        </m:num>
                        <m:den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𝑆𝑡𝑎𝑔𝑒</m:t>
                          </m:r>
                        </m:den>
                      </m:f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10 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𝑆𝑡𝑎𝑔𝑒𝑠</m:t>
                          </m:r>
                        </m:num>
                        <m:den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𝐷𝑎𝑦</m:t>
                          </m:r>
                        </m:den>
                      </m:f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255 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𝐷𝑎𝑦𝑠</m:t>
                          </m:r>
                        </m:num>
                        <m:den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𝑌𝑒𝑎𝑟</m:t>
                          </m:r>
                        </m:den>
                      </m:f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$</m:t>
                          </m:r>
                          <m:r>
                            <a:rPr lang="en-US" sz="3600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sz="3600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600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𝑴𝑴</m:t>
                          </m:r>
                        </m:num>
                        <m:den>
                          <m:r>
                            <a:rPr lang="en-US" sz="3600" b="1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𝒀𝒆𝒂𝒓</m:t>
                          </m:r>
                        </m:den>
                      </m:f>
                    </m:oMath>
                  </m:oMathPara>
                </a14:m>
                <a:endParaRPr lang="en-US" b="1" dirty="0"/>
              </a:p>
              <a:p>
                <a:pPr marL="457200" lvl="1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0EFE46C6-1155-4680-829E-624CBF2FB9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959353" cy="4351338"/>
              </a:xfrm>
              <a:blipFill>
                <a:blip r:embed="rId10"/>
                <a:stretch>
                  <a:fillRect l="-945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B2183B25-8588-4BC7-BD0E-63BE394F95B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30562"/>
            <a:ext cx="2053032" cy="79555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500C3C65-5E62-4453-BEAE-882D8089AE70}"/>
              </a:ext>
            </a:extLst>
          </p:cNvPr>
          <p:cNvSpPr txBox="1">
            <a:spLocks/>
          </p:cNvSpPr>
          <p:nvPr/>
        </p:nvSpPr>
        <p:spPr>
          <a:xfrm>
            <a:off x="838200" y="6394891"/>
            <a:ext cx="4610254" cy="345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https://goo.gl/qeTRf1</a:t>
            </a:r>
          </a:p>
        </p:txBody>
      </p:sp>
    </p:spTree>
    <p:extLst>
      <p:ext uri="{BB962C8B-B14F-4D97-AF65-F5344CB8AC3E}">
        <p14:creationId xmlns:p14="http://schemas.microsoft.com/office/powerpoint/2010/main" val="1092083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239BA-7A21-4881-9CA3-0195023C5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/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0879C-31A8-4D0F-899A-E6E604CBB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Completions visualizations for the field</a:t>
            </a:r>
          </a:p>
          <a:p>
            <a:r>
              <a:rPr lang="en-US" dirty="0"/>
              <a:t>What nobs can PIC turn?</a:t>
            </a:r>
          </a:p>
          <a:p>
            <a:pPr lvl="1"/>
            <a:r>
              <a:rPr lang="en-US" dirty="0"/>
              <a:t>Rate</a:t>
            </a:r>
          </a:p>
          <a:p>
            <a:pPr lvl="1"/>
            <a:r>
              <a:rPr lang="en-US" dirty="0"/>
              <a:t>Chemical Concentration (gel, FR)</a:t>
            </a:r>
          </a:p>
          <a:p>
            <a:pPr lvl="1"/>
            <a:r>
              <a:rPr lang="en-US" dirty="0"/>
              <a:t>Sand concentration</a:t>
            </a:r>
          </a:p>
          <a:p>
            <a:r>
              <a:rPr lang="en-US" dirty="0"/>
              <a:t>What moves the needle?</a:t>
            </a:r>
          </a:p>
          <a:p>
            <a:pPr lvl="1"/>
            <a:r>
              <a:rPr lang="en-US" dirty="0"/>
              <a:t>Safety </a:t>
            </a:r>
          </a:p>
          <a:p>
            <a:pPr lvl="1"/>
            <a:r>
              <a:rPr lang="en-US" dirty="0"/>
              <a:t>Time pumping</a:t>
            </a:r>
          </a:p>
          <a:p>
            <a:pPr lvl="1"/>
            <a:r>
              <a:rPr lang="en-US" dirty="0"/>
              <a:t>Horsepower brackets</a:t>
            </a:r>
          </a:p>
          <a:p>
            <a:pPr lvl="1"/>
            <a:r>
              <a:rPr lang="en-US" dirty="0"/>
              <a:t>Avoiding operational shutdowns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F4391A-004B-45B0-A08C-E5A3D09EBF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30562"/>
            <a:ext cx="2053032" cy="7955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8E2401B-5E14-4EAD-8FE0-718970ADE813}"/>
              </a:ext>
            </a:extLst>
          </p:cNvPr>
          <p:cNvSpPr txBox="1">
            <a:spLocks/>
          </p:cNvSpPr>
          <p:nvPr/>
        </p:nvSpPr>
        <p:spPr>
          <a:xfrm>
            <a:off x="838200" y="6394891"/>
            <a:ext cx="4610254" cy="345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https://goo.gl/qeTRf1</a:t>
            </a:r>
          </a:p>
        </p:txBody>
      </p:sp>
    </p:spTree>
    <p:extLst>
      <p:ext uri="{BB962C8B-B14F-4D97-AF65-F5344CB8AC3E}">
        <p14:creationId xmlns:p14="http://schemas.microsoft.com/office/powerpoint/2010/main" val="1710555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5125156"/>
          </a:xfrm>
        </p:spPr>
        <p:txBody>
          <a:bodyPr/>
          <a:lstStyle/>
          <a:p>
            <a:r>
              <a:rPr lang="en-US" dirty="0"/>
              <a:t>.NET Core / .NET Standard</a:t>
            </a:r>
          </a:p>
          <a:p>
            <a:r>
              <a:rPr lang="en-US" dirty="0"/>
              <a:t>Azure Event Hub</a:t>
            </a:r>
          </a:p>
          <a:p>
            <a:r>
              <a:rPr lang="en-US" dirty="0"/>
              <a:t>Azure Search</a:t>
            </a:r>
          </a:p>
          <a:p>
            <a:r>
              <a:rPr lang="en-US" dirty="0"/>
              <a:t>Azure ML Studio</a:t>
            </a:r>
          </a:p>
          <a:p>
            <a:r>
              <a:rPr lang="en-US" dirty="0"/>
              <a:t>Azure Storage</a:t>
            </a:r>
          </a:p>
          <a:p>
            <a:r>
              <a:rPr lang="en-US" dirty="0"/>
              <a:t>Angular</a:t>
            </a:r>
          </a:p>
          <a:p>
            <a:r>
              <a:rPr lang="en-US" dirty="0" err="1"/>
              <a:t>Serilog</a:t>
            </a:r>
            <a:endParaRPr lang="en-US" dirty="0"/>
          </a:p>
          <a:p>
            <a:r>
              <a:rPr lang="en-US" dirty="0"/>
              <a:t>Application Insights</a:t>
            </a:r>
          </a:p>
          <a:p>
            <a:r>
              <a:rPr lang="en-US" dirty="0"/>
              <a:t>Visual Studio Team Services</a:t>
            </a:r>
          </a:p>
          <a:p>
            <a:r>
              <a:rPr lang="en-US" dirty="0"/>
              <a:t>Slack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4366" y="1219147"/>
            <a:ext cx="889000" cy="889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0578" y="541514"/>
            <a:ext cx="1284111" cy="12841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8244" y="1384193"/>
            <a:ext cx="2195689" cy="11527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5940" y="3161700"/>
            <a:ext cx="911578" cy="9115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34689" y="4856544"/>
            <a:ext cx="1829449" cy="95588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537" y="2805059"/>
            <a:ext cx="1203678" cy="120367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34865" y="2471131"/>
            <a:ext cx="1480256" cy="8335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01869" y="3740608"/>
            <a:ext cx="1038578" cy="103857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70878" y="4231422"/>
            <a:ext cx="1250244" cy="125024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58483" y="5048238"/>
            <a:ext cx="1162675" cy="1162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351A1AA-0408-4FD1-B745-9908AB3D6A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30562"/>
            <a:ext cx="2053032" cy="795550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98D27EDD-2EB2-4E95-8F1A-FFBBEFCDA486}"/>
              </a:ext>
            </a:extLst>
          </p:cNvPr>
          <p:cNvSpPr txBox="1">
            <a:spLocks/>
          </p:cNvSpPr>
          <p:nvPr/>
        </p:nvSpPr>
        <p:spPr>
          <a:xfrm>
            <a:off x="838200" y="6452039"/>
            <a:ext cx="4610254" cy="345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https://goo.gl/qeTRf1</a:t>
            </a:r>
          </a:p>
        </p:txBody>
      </p:sp>
    </p:spTree>
    <p:extLst>
      <p:ext uri="{BB962C8B-B14F-4D97-AF65-F5344CB8AC3E}">
        <p14:creationId xmlns:p14="http://schemas.microsoft.com/office/powerpoint/2010/main" val="1244347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Flow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8BF88F-2D48-4892-80C5-6B54127CA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540" y="3888066"/>
            <a:ext cx="889000" cy="88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A2036F-90AF-4364-AE9B-7418C864E1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830" y="5180810"/>
            <a:ext cx="887241" cy="887241"/>
          </a:xfrm>
          <a:prstGeom prst="rect">
            <a:avLst/>
          </a:prstGeom>
        </p:spPr>
      </p:pic>
      <p:pic>
        <p:nvPicPr>
          <p:cNvPr id="1028" name="Picture 4" descr="Image result for stream analytics icon">
            <a:extLst>
              <a:ext uri="{FF2B5EF4-FFF2-40B4-BE49-F238E27FC236}">
                <a16:creationId xmlns:a16="http://schemas.microsoft.com/office/drawing/2014/main" id="{504C84D5-8E96-47EC-B46A-00A37178E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9678" y="3624051"/>
            <a:ext cx="1422719" cy="142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C2E93C-BDA0-448E-BAF5-229ACC664E2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2947" y="1800037"/>
            <a:ext cx="1287162" cy="12871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5131ED-16D6-42DA-AA4C-1A1887A6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38" y="3891578"/>
            <a:ext cx="889000" cy="889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4B3E07-0AAD-4C6D-863D-A64C165A5775}"/>
              </a:ext>
            </a:extLst>
          </p:cNvPr>
          <p:cNvSpPr txBox="1"/>
          <p:nvPr/>
        </p:nvSpPr>
        <p:spPr>
          <a:xfrm>
            <a:off x="1884405" y="2096848"/>
            <a:ext cx="124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 Historian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F08EB2-1FB0-41FD-8A71-6A32B8E8A7D1}"/>
              </a:ext>
            </a:extLst>
          </p:cNvPr>
          <p:cNvSpPr txBox="1"/>
          <p:nvPr/>
        </p:nvSpPr>
        <p:spPr>
          <a:xfrm>
            <a:off x="597243" y="5102141"/>
            <a:ext cx="124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Streaming API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3F51E0-7111-4117-9F87-5F3DA4B06064}"/>
              </a:ext>
            </a:extLst>
          </p:cNvPr>
          <p:cNvSpPr txBox="1"/>
          <p:nvPr/>
        </p:nvSpPr>
        <p:spPr>
          <a:xfrm>
            <a:off x="5690550" y="3337066"/>
            <a:ext cx="12364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Azure Stream Analytics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8773FB-E067-4CA5-B3FF-37CB02BD6429}"/>
              </a:ext>
            </a:extLst>
          </p:cNvPr>
          <p:cNvSpPr txBox="1"/>
          <p:nvPr/>
        </p:nvSpPr>
        <p:spPr>
          <a:xfrm>
            <a:off x="3004745" y="3451053"/>
            <a:ext cx="115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Event Hub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4B1E89-CA69-4B12-9EC8-35E8A43733DF}"/>
              </a:ext>
            </a:extLst>
          </p:cNvPr>
          <p:cNvSpPr txBox="1"/>
          <p:nvPr/>
        </p:nvSpPr>
        <p:spPr>
          <a:xfrm>
            <a:off x="6843044" y="3464863"/>
            <a:ext cx="115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Event Hub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E78DFD-4C98-46FC-BC1E-2D591238AA11}"/>
              </a:ext>
            </a:extLst>
          </p:cNvPr>
          <p:cNvSpPr txBox="1"/>
          <p:nvPr/>
        </p:nvSpPr>
        <p:spPr>
          <a:xfrm>
            <a:off x="8182232" y="4595772"/>
            <a:ext cx="1236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Responsive Web App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3B18B55-C817-475E-A545-F5F1714CA51F}"/>
              </a:ext>
            </a:extLst>
          </p:cNvPr>
          <p:cNvGrpSpPr/>
          <p:nvPr/>
        </p:nvGrpSpPr>
        <p:grpSpPr>
          <a:xfrm>
            <a:off x="4163264" y="5425993"/>
            <a:ext cx="2580436" cy="1277250"/>
            <a:chOff x="4163133" y="5580750"/>
            <a:chExt cx="2460089" cy="1277250"/>
          </a:xfrm>
          <a:noFill/>
        </p:grpSpPr>
        <p:sp>
          <p:nvSpPr>
            <p:cNvPr id="13" name="Rectangle: Single Corner Rounded 12">
              <a:extLst>
                <a:ext uri="{FF2B5EF4-FFF2-40B4-BE49-F238E27FC236}">
                  <a16:creationId xmlns:a16="http://schemas.microsoft.com/office/drawing/2014/main" id="{39E251F4-B722-40CF-80BD-A8EF4DFC5D8C}"/>
                </a:ext>
              </a:extLst>
            </p:cNvPr>
            <p:cNvSpPr/>
            <p:nvPr/>
          </p:nvSpPr>
          <p:spPr>
            <a:xfrm>
              <a:off x="4163133" y="5580750"/>
              <a:ext cx="2460089" cy="1277250"/>
            </a:xfrm>
            <a:prstGeom prst="round1Rect">
              <a:avLst/>
            </a:prstGeom>
            <a:grpFill/>
            <a:ln w="38100"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Addl. Data Integrations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ABEA34E-BACF-4AF3-AC82-9F5EC93DD5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2413" t="28640" r="32219" b="25542"/>
            <a:stretch/>
          </p:blipFill>
          <p:spPr>
            <a:xfrm>
              <a:off x="4236435" y="5967264"/>
              <a:ext cx="1045260" cy="673047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</p:pic>
        <p:pic>
          <p:nvPicPr>
            <p:cNvPr id="1030" name="Picture 6" descr="Image result for SAP hana icon">
              <a:extLst>
                <a:ext uri="{FF2B5EF4-FFF2-40B4-BE49-F238E27FC236}">
                  <a16:creationId xmlns:a16="http://schemas.microsoft.com/office/drawing/2014/main" id="{F00DDD69-B85E-4D52-ADFC-5CDC15DDAD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1624" y="5961609"/>
              <a:ext cx="1163871" cy="655534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mage result for streaming API icon">
            <a:extLst>
              <a:ext uri="{FF2B5EF4-FFF2-40B4-BE49-F238E27FC236}">
                <a16:creationId xmlns:a16="http://schemas.microsoft.com/office/drawing/2014/main" id="{BD787369-AEC8-4A5E-BA33-D81DCE8A70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048" y="3726019"/>
            <a:ext cx="1212575" cy="121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30A3ECF-0CEB-49F5-AEBA-C68D2508308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13633" y="5000565"/>
            <a:ext cx="2322951" cy="1633809"/>
          </a:xfrm>
          <a:prstGeom prst="rect">
            <a:avLst/>
          </a:prstGeom>
        </p:spPr>
      </p:pic>
      <p:sp>
        <p:nvSpPr>
          <p:cNvPr id="27" name="Rectangle: Single Corner Rounded 26">
            <a:extLst>
              <a:ext uri="{FF2B5EF4-FFF2-40B4-BE49-F238E27FC236}">
                <a16:creationId xmlns:a16="http://schemas.microsoft.com/office/drawing/2014/main" id="{9657DF17-8B3C-48C2-9DA2-5368D1410FAF}"/>
              </a:ext>
            </a:extLst>
          </p:cNvPr>
          <p:cNvSpPr/>
          <p:nvPr/>
        </p:nvSpPr>
        <p:spPr>
          <a:xfrm>
            <a:off x="3984540" y="1592708"/>
            <a:ext cx="1954951" cy="330536"/>
          </a:xfrm>
          <a:prstGeom prst="round1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Engineering limits</a:t>
            </a:r>
          </a:p>
        </p:txBody>
      </p:sp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F46E4BA1-2C02-4214-90D4-EA1B5EB05011}"/>
              </a:ext>
            </a:extLst>
          </p:cNvPr>
          <p:cNvSpPr/>
          <p:nvPr/>
        </p:nvSpPr>
        <p:spPr>
          <a:xfrm>
            <a:off x="3408674" y="2292191"/>
            <a:ext cx="1151731" cy="402602"/>
          </a:xfrm>
          <a:prstGeom prst="round1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Contracts</a:t>
            </a:r>
          </a:p>
        </p:txBody>
      </p: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B0E4AC74-5EA9-4C3E-860F-07EDDDE90C14}"/>
              </a:ext>
            </a:extLst>
          </p:cNvPr>
          <p:cNvSpPr/>
          <p:nvPr/>
        </p:nvSpPr>
        <p:spPr>
          <a:xfrm>
            <a:off x="5418998" y="2292191"/>
            <a:ext cx="1677706" cy="296811"/>
          </a:xfrm>
          <a:prstGeom prst="round1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Pump Schedule</a:t>
            </a:r>
          </a:p>
        </p:txBody>
      </p:sp>
      <p:pic>
        <p:nvPicPr>
          <p:cNvPr id="1034" name="Picture 10" descr="Image result for azure sql icon">
            <a:extLst>
              <a:ext uri="{FF2B5EF4-FFF2-40B4-BE49-F238E27FC236}">
                <a16:creationId xmlns:a16="http://schemas.microsoft.com/office/drawing/2014/main" id="{CA89446D-70F3-449E-9E2A-2ECE501D6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971" y="2275726"/>
            <a:ext cx="1134929" cy="1134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4999861-EF75-4454-918D-2B706C7581AA}"/>
              </a:ext>
            </a:extLst>
          </p:cNvPr>
          <p:cNvSpPr txBox="1"/>
          <p:nvPr/>
        </p:nvSpPr>
        <p:spPr>
          <a:xfrm>
            <a:off x="7774465" y="2016872"/>
            <a:ext cx="1236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Azure SQL</a:t>
            </a:r>
          </a:p>
        </p:txBody>
      </p:sp>
      <p:pic>
        <p:nvPicPr>
          <p:cNvPr id="24" name="Graphic 23" descr="Table">
            <a:extLst>
              <a:ext uri="{FF2B5EF4-FFF2-40B4-BE49-F238E27FC236}">
                <a16:creationId xmlns:a16="http://schemas.microsoft.com/office/drawing/2014/main" id="{86DEE9AC-0528-4D5D-9F9D-BB2019AF66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374417" y="2151530"/>
            <a:ext cx="664529" cy="664529"/>
          </a:xfrm>
          <a:prstGeom prst="rect">
            <a:avLst/>
          </a:prstGeom>
        </p:spPr>
      </p:pic>
      <p:pic>
        <p:nvPicPr>
          <p:cNvPr id="32" name="Graphic 31" descr="Bar chart">
            <a:extLst>
              <a:ext uri="{FF2B5EF4-FFF2-40B4-BE49-F238E27FC236}">
                <a16:creationId xmlns:a16="http://schemas.microsoft.com/office/drawing/2014/main" id="{C86E9F9E-A566-4293-9BB2-6CD3B01D815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674069" y="2607904"/>
            <a:ext cx="664529" cy="664529"/>
          </a:xfrm>
          <a:prstGeom prst="rect">
            <a:avLst/>
          </a:prstGeom>
        </p:spPr>
      </p:pic>
      <p:pic>
        <p:nvPicPr>
          <p:cNvPr id="35" name="Graphic 34" descr="Upward trend">
            <a:extLst>
              <a:ext uri="{FF2B5EF4-FFF2-40B4-BE49-F238E27FC236}">
                <a16:creationId xmlns:a16="http://schemas.microsoft.com/office/drawing/2014/main" id="{D556AC4F-401B-4F9B-8649-19A201B7E40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152687" y="2630265"/>
            <a:ext cx="664529" cy="66452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BDF87C28-A264-43E3-A7D6-A852996414CB}"/>
              </a:ext>
            </a:extLst>
          </p:cNvPr>
          <p:cNvSpPr txBox="1"/>
          <p:nvPr/>
        </p:nvSpPr>
        <p:spPr>
          <a:xfrm>
            <a:off x="10036972" y="1913001"/>
            <a:ext cx="1366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BI/Reporting</a:t>
            </a:r>
          </a:p>
        </p:txBody>
      </p:sp>
      <p:sp>
        <p:nvSpPr>
          <p:cNvPr id="42" name="Rectangle: Single Corner Rounded 41">
            <a:extLst>
              <a:ext uri="{FF2B5EF4-FFF2-40B4-BE49-F238E27FC236}">
                <a16:creationId xmlns:a16="http://schemas.microsoft.com/office/drawing/2014/main" id="{EB9F6939-5DEA-4D08-BE97-AE347EB5E6A4}"/>
              </a:ext>
            </a:extLst>
          </p:cNvPr>
          <p:cNvSpPr/>
          <p:nvPr/>
        </p:nvSpPr>
        <p:spPr>
          <a:xfrm>
            <a:off x="9790167" y="1800037"/>
            <a:ext cx="1755753" cy="1728975"/>
          </a:xfrm>
          <a:prstGeom prst="round1Rect">
            <a:avLst/>
          </a:prstGeom>
          <a:noFill/>
          <a:ln w="381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/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ED7FC89E-FC93-4F71-8C85-A058F355E1AF}"/>
              </a:ext>
            </a:extLst>
          </p:cNvPr>
          <p:cNvCxnSpPr>
            <a:stCxn id="10" idx="2"/>
            <a:endCxn id="1032" idx="0"/>
          </p:cNvCxnSpPr>
          <p:nvPr/>
        </p:nvCxnSpPr>
        <p:spPr>
          <a:xfrm rot="16200000" flipH="1">
            <a:off x="858022" y="3405705"/>
            <a:ext cx="638820" cy="1808"/>
          </a:xfrm>
          <a:prstGeom prst="bent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1E73DCFF-64EB-470B-B53F-D15F19081C8A}"/>
              </a:ext>
            </a:extLst>
          </p:cNvPr>
          <p:cNvCxnSpPr>
            <a:cxnSpLocks/>
            <a:stCxn id="31" idx="2"/>
            <a:endCxn id="1028" idx="0"/>
          </p:cNvCxnSpPr>
          <p:nvPr/>
        </p:nvCxnSpPr>
        <p:spPr>
          <a:xfrm rot="5400000">
            <a:off x="5211921" y="2578120"/>
            <a:ext cx="1035049" cy="1056813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D6252906-B47A-438C-8C48-1A5B4E6C8278}"/>
              </a:ext>
            </a:extLst>
          </p:cNvPr>
          <p:cNvCxnSpPr>
            <a:cxnSpLocks/>
            <a:stCxn id="27" idx="2"/>
            <a:endCxn id="1028" idx="0"/>
          </p:cNvCxnSpPr>
          <p:nvPr/>
        </p:nvCxnSpPr>
        <p:spPr>
          <a:xfrm rot="16200000" flipH="1">
            <a:off x="4231124" y="2654136"/>
            <a:ext cx="1700807" cy="239022"/>
          </a:xfrm>
          <a:prstGeom prst="bent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B7EBB012-7E1D-447F-8D07-8EC5F8BE9D6E}"/>
              </a:ext>
            </a:extLst>
          </p:cNvPr>
          <p:cNvCxnSpPr>
            <a:cxnSpLocks/>
            <a:stCxn id="30" idx="2"/>
            <a:endCxn id="1028" idx="0"/>
          </p:cNvCxnSpPr>
          <p:nvPr/>
        </p:nvCxnSpPr>
        <p:spPr>
          <a:xfrm rot="16200000" flipH="1">
            <a:off x="4128160" y="2551173"/>
            <a:ext cx="929258" cy="1216498"/>
          </a:xfrm>
          <a:prstGeom prst="bent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Elbow 55">
            <a:extLst>
              <a:ext uri="{FF2B5EF4-FFF2-40B4-BE49-F238E27FC236}">
                <a16:creationId xmlns:a16="http://schemas.microsoft.com/office/drawing/2014/main" id="{95BF5590-74DB-4A1C-8395-8E568433A498}"/>
              </a:ext>
            </a:extLst>
          </p:cNvPr>
          <p:cNvCxnSpPr>
            <a:cxnSpLocks/>
            <a:stCxn id="13" idx="0"/>
            <a:endCxn id="1028" idx="2"/>
          </p:cNvCxnSpPr>
          <p:nvPr/>
        </p:nvCxnSpPr>
        <p:spPr>
          <a:xfrm rot="16200000" flipV="1">
            <a:off x="5137649" y="5110160"/>
            <a:ext cx="379223" cy="252444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B695BEBB-5BB5-4BAF-B607-55B0A798735D}"/>
              </a:ext>
            </a:extLst>
          </p:cNvPr>
          <p:cNvCxnSpPr>
            <a:cxnSpLocks/>
            <a:stCxn id="8" idx="3"/>
            <a:endCxn id="1028" idx="1"/>
          </p:cNvCxnSpPr>
          <p:nvPr/>
        </p:nvCxnSpPr>
        <p:spPr>
          <a:xfrm>
            <a:off x="3984540" y="4332566"/>
            <a:ext cx="505138" cy="2845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A765CBA3-D4D9-4E0E-B35C-6BD8944C6ACA}"/>
              </a:ext>
            </a:extLst>
          </p:cNvPr>
          <p:cNvCxnSpPr>
            <a:cxnSpLocks/>
            <a:stCxn id="1032" idx="3"/>
            <a:endCxn id="8" idx="1"/>
          </p:cNvCxnSpPr>
          <p:nvPr/>
        </p:nvCxnSpPr>
        <p:spPr>
          <a:xfrm>
            <a:off x="1784623" y="4332307"/>
            <a:ext cx="1310917" cy="259"/>
          </a:xfrm>
          <a:prstGeom prst="bent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or: Elbow 70">
            <a:extLst>
              <a:ext uri="{FF2B5EF4-FFF2-40B4-BE49-F238E27FC236}">
                <a16:creationId xmlns:a16="http://schemas.microsoft.com/office/drawing/2014/main" id="{7739CDAC-F38E-4C49-83AE-692B720E94CD}"/>
              </a:ext>
            </a:extLst>
          </p:cNvPr>
          <p:cNvCxnSpPr>
            <a:cxnSpLocks/>
            <a:stCxn id="17" idx="0"/>
            <a:endCxn id="1034" idx="1"/>
          </p:cNvCxnSpPr>
          <p:nvPr/>
        </p:nvCxnSpPr>
        <p:spPr>
          <a:xfrm rot="5400000" flipH="1" flipV="1">
            <a:off x="7338268" y="2927161"/>
            <a:ext cx="621672" cy="453733"/>
          </a:xfrm>
          <a:prstGeom prst="bentConnector2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67A78618-6FCC-44AA-B5D9-F49CA9AE1865}"/>
              </a:ext>
            </a:extLst>
          </p:cNvPr>
          <p:cNvCxnSpPr>
            <a:cxnSpLocks/>
            <a:stCxn id="1028" idx="3"/>
            <a:endCxn id="12" idx="1"/>
          </p:cNvCxnSpPr>
          <p:nvPr/>
        </p:nvCxnSpPr>
        <p:spPr>
          <a:xfrm>
            <a:off x="5912397" y="4335411"/>
            <a:ext cx="1065341" cy="667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36EF64B3-2B5A-4853-A83A-F78F67079C46}"/>
              </a:ext>
            </a:extLst>
          </p:cNvPr>
          <p:cNvCxnSpPr>
            <a:cxnSpLocks/>
            <a:stCxn id="9" idx="3"/>
            <a:endCxn id="22" idx="1"/>
          </p:cNvCxnSpPr>
          <p:nvPr/>
        </p:nvCxnSpPr>
        <p:spPr>
          <a:xfrm>
            <a:off x="9244071" y="5624431"/>
            <a:ext cx="469562" cy="193039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or: Elbow 80">
            <a:extLst>
              <a:ext uri="{FF2B5EF4-FFF2-40B4-BE49-F238E27FC236}">
                <a16:creationId xmlns:a16="http://schemas.microsoft.com/office/drawing/2014/main" id="{0257BA6A-5DBB-4A88-9DF0-5524B1E1D9A7}"/>
              </a:ext>
            </a:extLst>
          </p:cNvPr>
          <p:cNvCxnSpPr>
            <a:cxnSpLocks/>
            <a:stCxn id="12" idx="2"/>
            <a:endCxn id="9" idx="1"/>
          </p:cNvCxnSpPr>
          <p:nvPr/>
        </p:nvCxnSpPr>
        <p:spPr>
          <a:xfrm rot="16200000" flipH="1">
            <a:off x="7467608" y="4735208"/>
            <a:ext cx="843853" cy="934592"/>
          </a:xfrm>
          <a:prstGeom prst="bentConnector2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nector: Elbow 81">
            <a:extLst>
              <a:ext uri="{FF2B5EF4-FFF2-40B4-BE49-F238E27FC236}">
                <a16:creationId xmlns:a16="http://schemas.microsoft.com/office/drawing/2014/main" id="{728A3017-A3BC-43D9-B46C-14DA8E934F8F}"/>
              </a:ext>
            </a:extLst>
          </p:cNvPr>
          <p:cNvCxnSpPr>
            <a:cxnSpLocks/>
            <a:stCxn id="1034" idx="3"/>
            <a:endCxn id="42" idx="1"/>
          </p:cNvCxnSpPr>
          <p:nvPr/>
        </p:nvCxnSpPr>
        <p:spPr>
          <a:xfrm flipV="1">
            <a:off x="9010900" y="2664525"/>
            <a:ext cx="779267" cy="178666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4637BF1-530F-4CE1-82F1-FAA5391F04B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30562"/>
            <a:ext cx="2053032" cy="795550"/>
          </a:xfrm>
          <a:prstGeom prst="rect">
            <a:avLst/>
          </a:prstGeom>
        </p:spPr>
      </p:pic>
      <p:sp>
        <p:nvSpPr>
          <p:cNvPr id="90" name="Title 1">
            <a:extLst>
              <a:ext uri="{FF2B5EF4-FFF2-40B4-BE49-F238E27FC236}">
                <a16:creationId xmlns:a16="http://schemas.microsoft.com/office/drawing/2014/main" id="{17933A2D-13DA-4347-B71C-CEDC066C8581}"/>
              </a:ext>
            </a:extLst>
          </p:cNvPr>
          <p:cNvSpPr txBox="1">
            <a:spLocks/>
          </p:cNvSpPr>
          <p:nvPr/>
        </p:nvSpPr>
        <p:spPr>
          <a:xfrm>
            <a:off x="838200" y="6394891"/>
            <a:ext cx="4610254" cy="345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https://goo.gl/qeTRf1</a:t>
            </a:r>
          </a:p>
        </p:txBody>
      </p:sp>
    </p:spTree>
    <p:extLst>
      <p:ext uri="{BB962C8B-B14F-4D97-AF65-F5344CB8AC3E}">
        <p14:creationId xmlns:p14="http://schemas.microsoft.com/office/powerpoint/2010/main" val="1817340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Stage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B2D257-B65D-4A97-B857-7598185C8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8" y="1825625"/>
            <a:ext cx="10940143" cy="44466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2A1A83-4380-4473-AC37-58D6C059C5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30562"/>
            <a:ext cx="2053032" cy="79555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EBF599B-3314-4D12-8493-424D249172BC}"/>
              </a:ext>
            </a:extLst>
          </p:cNvPr>
          <p:cNvSpPr txBox="1">
            <a:spLocks/>
          </p:cNvSpPr>
          <p:nvPr/>
        </p:nvSpPr>
        <p:spPr>
          <a:xfrm>
            <a:off x="838200" y="6394891"/>
            <a:ext cx="4610254" cy="345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https://goo.gl/qeTRf1</a:t>
            </a:r>
          </a:p>
        </p:txBody>
      </p:sp>
    </p:spTree>
    <p:extLst>
      <p:ext uri="{BB962C8B-B14F-4D97-AF65-F5344CB8AC3E}">
        <p14:creationId xmlns:p14="http://schemas.microsoft.com/office/powerpoint/2010/main" val="1258183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4685"/>
          </a:xfrm>
        </p:spPr>
        <p:txBody>
          <a:bodyPr>
            <a:normAutofit/>
          </a:bodyPr>
          <a:lstStyle/>
          <a:p>
            <a:r>
              <a:rPr lang="en-US" sz="4800" b="1" dirty="0"/>
              <a:t>Leaderboard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85" t="7292" r="30140" b="9583"/>
          <a:stretch/>
        </p:blipFill>
        <p:spPr>
          <a:xfrm>
            <a:off x="4100516" y="165099"/>
            <a:ext cx="3300412" cy="6551567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4443415" y="1056482"/>
            <a:ext cx="2586037" cy="35718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FRAC LEADER BOARD</a:t>
            </a:r>
          </a:p>
        </p:txBody>
      </p:sp>
      <p:sp>
        <p:nvSpPr>
          <p:cNvPr id="9" name="Oval 8"/>
          <p:cNvSpPr/>
          <p:nvPr/>
        </p:nvSpPr>
        <p:spPr>
          <a:xfrm>
            <a:off x="4457703" y="1522013"/>
            <a:ext cx="400050" cy="400050"/>
          </a:xfrm>
          <a:prstGeom prst="ellipse">
            <a:avLst/>
          </a:prstGeom>
          <a:solidFill>
            <a:srgbClr val="00B050"/>
          </a:solidFill>
          <a:ln w="762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</a:t>
            </a:r>
          </a:p>
        </p:txBody>
      </p:sp>
      <p:sp>
        <p:nvSpPr>
          <p:cNvPr id="10" name="Oval 9"/>
          <p:cNvSpPr/>
          <p:nvPr/>
        </p:nvSpPr>
        <p:spPr>
          <a:xfrm>
            <a:off x="4457703" y="2036365"/>
            <a:ext cx="400050" cy="400050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2</a:t>
            </a:r>
          </a:p>
        </p:txBody>
      </p:sp>
      <p:sp>
        <p:nvSpPr>
          <p:cNvPr id="11" name="Oval 10"/>
          <p:cNvSpPr/>
          <p:nvPr/>
        </p:nvSpPr>
        <p:spPr>
          <a:xfrm>
            <a:off x="4457703" y="2607882"/>
            <a:ext cx="400050" cy="40005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12" name="Oval 11"/>
          <p:cNvSpPr/>
          <p:nvPr/>
        </p:nvSpPr>
        <p:spPr>
          <a:xfrm>
            <a:off x="4457703" y="3179366"/>
            <a:ext cx="400050" cy="40005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4</a:t>
            </a:r>
          </a:p>
        </p:txBody>
      </p:sp>
      <p:sp>
        <p:nvSpPr>
          <p:cNvPr id="13" name="Oval 12"/>
          <p:cNvSpPr/>
          <p:nvPr/>
        </p:nvSpPr>
        <p:spPr>
          <a:xfrm>
            <a:off x="4457703" y="3750881"/>
            <a:ext cx="400050" cy="40005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5</a:t>
            </a:r>
          </a:p>
        </p:txBody>
      </p:sp>
      <p:sp>
        <p:nvSpPr>
          <p:cNvPr id="14" name="Oval 13"/>
          <p:cNvSpPr/>
          <p:nvPr/>
        </p:nvSpPr>
        <p:spPr>
          <a:xfrm>
            <a:off x="4457703" y="4293815"/>
            <a:ext cx="400050" cy="4000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6</a:t>
            </a:r>
          </a:p>
        </p:txBody>
      </p:sp>
      <p:sp>
        <p:nvSpPr>
          <p:cNvPr id="15" name="Oval 14"/>
          <p:cNvSpPr/>
          <p:nvPr/>
        </p:nvSpPr>
        <p:spPr>
          <a:xfrm>
            <a:off x="4457703" y="4836723"/>
            <a:ext cx="400050" cy="40005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7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872034" y="5412364"/>
            <a:ext cx="1714503" cy="35718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SHARE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4926800" y="2065267"/>
            <a:ext cx="277235" cy="369769"/>
            <a:chOff x="762000" y="2222095"/>
            <a:chExt cx="1085851" cy="1448281"/>
          </a:xfrm>
        </p:grpSpPr>
        <p:sp>
          <p:nvSpPr>
            <p:cNvPr id="24" name="Rectangle 23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Delay 24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923417" y="1546211"/>
            <a:ext cx="277235" cy="369769"/>
            <a:chOff x="762000" y="2222095"/>
            <a:chExt cx="1085851" cy="1448281"/>
          </a:xfrm>
        </p:grpSpPr>
        <p:sp>
          <p:nvSpPr>
            <p:cNvPr id="28" name="Rectangle 27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lowchart: Delay 28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934056" y="2627786"/>
            <a:ext cx="277235" cy="369769"/>
            <a:chOff x="762000" y="2222095"/>
            <a:chExt cx="1085851" cy="1448281"/>
          </a:xfrm>
        </p:grpSpPr>
        <p:sp>
          <p:nvSpPr>
            <p:cNvPr id="32" name="Rectangle 31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Delay 32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934056" y="3193654"/>
            <a:ext cx="277235" cy="369769"/>
            <a:chOff x="762000" y="2222095"/>
            <a:chExt cx="1085851" cy="1448281"/>
          </a:xfrm>
        </p:grpSpPr>
        <p:sp>
          <p:nvSpPr>
            <p:cNvPr id="36" name="Rectangle 35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lowchart: Delay 36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4929291" y="3766027"/>
            <a:ext cx="277235" cy="369769"/>
            <a:chOff x="762000" y="2222095"/>
            <a:chExt cx="1085851" cy="1448281"/>
          </a:xfrm>
        </p:grpSpPr>
        <p:sp>
          <p:nvSpPr>
            <p:cNvPr id="40" name="Rectangle 39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Delay 40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4929288" y="4308959"/>
            <a:ext cx="277235" cy="369769"/>
            <a:chOff x="762000" y="2222095"/>
            <a:chExt cx="1085851" cy="1448281"/>
          </a:xfrm>
        </p:grpSpPr>
        <p:sp>
          <p:nvSpPr>
            <p:cNvPr id="44" name="Rectangle 43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Delay 44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929288" y="4866170"/>
            <a:ext cx="277235" cy="369769"/>
            <a:chOff x="762000" y="2222095"/>
            <a:chExt cx="1085851" cy="1448281"/>
          </a:xfrm>
        </p:grpSpPr>
        <p:sp>
          <p:nvSpPr>
            <p:cNvPr id="48" name="Rectangle 47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Delay 48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8" name="Straight Connector 57"/>
          <p:cNvCxnSpPr/>
          <p:nvPr/>
        </p:nvCxnSpPr>
        <p:spPr>
          <a:xfrm>
            <a:off x="4414839" y="1979213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410071" y="1474389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19591" y="2534456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429112" y="3101195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443399" y="3672693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4429111" y="4215621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4429112" y="4772844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4429111" y="5315773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5257801" y="1546211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JOHNNY G.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5267321" y="2069769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JIMMY T.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262569" y="2636291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DRAGON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257800" y="3773682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CHARLES P.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5257799" y="4311285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STRANGER PIC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5257798" y="3211495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BIG BEARD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5255417" y="4868708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GEOLOGIST</a:t>
            </a:r>
          </a:p>
        </p:txBody>
      </p:sp>
      <p:sp>
        <p:nvSpPr>
          <p:cNvPr id="78" name="Rectangle 77"/>
          <p:cNvSpPr/>
          <p:nvPr/>
        </p:nvSpPr>
        <p:spPr>
          <a:xfrm>
            <a:off x="4410071" y="4215621"/>
            <a:ext cx="2647941" cy="557223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itle 1">
            <a:extLst>
              <a:ext uri="{FF2B5EF4-FFF2-40B4-BE49-F238E27FC236}">
                <a16:creationId xmlns:a16="http://schemas.microsoft.com/office/drawing/2014/main" id="{55DE547F-DD0B-4385-81F2-25D41BCD8A29}"/>
              </a:ext>
            </a:extLst>
          </p:cNvPr>
          <p:cNvSpPr txBox="1">
            <a:spLocks/>
          </p:cNvSpPr>
          <p:nvPr/>
        </p:nvSpPr>
        <p:spPr>
          <a:xfrm>
            <a:off x="7420381" y="2734235"/>
            <a:ext cx="4610254" cy="14813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Try it @:</a:t>
            </a:r>
          </a:p>
          <a:p>
            <a:endParaRPr lang="en-US" sz="4800" b="1" dirty="0"/>
          </a:p>
          <a:p>
            <a:r>
              <a:rPr lang="en-US" sz="4800" b="1" dirty="0"/>
              <a:t>https://goo.gl/qeTRf1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128A6B30-C35B-41CE-A7B4-4883060B5EE1}"/>
              </a:ext>
            </a:extLst>
          </p:cNvPr>
          <p:cNvSpPr txBox="1">
            <a:spLocks/>
          </p:cNvSpPr>
          <p:nvPr/>
        </p:nvSpPr>
        <p:spPr>
          <a:xfrm>
            <a:off x="838200" y="6394891"/>
            <a:ext cx="4610254" cy="345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https://goo.gl/qeTRf1</a:t>
            </a:r>
          </a:p>
        </p:txBody>
      </p:sp>
    </p:spTree>
    <p:extLst>
      <p:ext uri="{BB962C8B-B14F-4D97-AF65-F5344CB8AC3E}">
        <p14:creationId xmlns:p14="http://schemas.microsoft.com/office/powerpoint/2010/main" val="1187237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Time to Take 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B2D257-B65D-4A97-B857-7598185C8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8" y="1825625"/>
            <a:ext cx="10940143" cy="44466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CECA4C-BD73-4658-816A-679A02ABF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624" y="2235994"/>
            <a:ext cx="3619919" cy="3650456"/>
          </a:xfrm>
          <a:prstGeom prst="rect">
            <a:avLst/>
          </a:prstGeom>
          <a:noFill/>
          <a:ln w="3175">
            <a:noFill/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5EEE7B-9F3C-4005-B8A0-72737C368416}"/>
              </a:ext>
            </a:extLst>
          </p:cNvPr>
          <p:cNvCxnSpPr/>
          <p:nvPr/>
        </p:nvCxnSpPr>
        <p:spPr>
          <a:xfrm flipV="1">
            <a:off x="6445624" y="2235994"/>
            <a:ext cx="0" cy="36504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E91B061-5EC3-4D33-B275-C292306B37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30562"/>
            <a:ext cx="2053032" cy="79555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22AAE34-EBEA-438A-99F7-A288C6EC0659}"/>
              </a:ext>
            </a:extLst>
          </p:cNvPr>
          <p:cNvSpPr txBox="1">
            <a:spLocks/>
          </p:cNvSpPr>
          <p:nvPr/>
        </p:nvSpPr>
        <p:spPr>
          <a:xfrm>
            <a:off x="838200" y="6394891"/>
            <a:ext cx="4610254" cy="345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https://goo.gl/qeTRf1</a:t>
            </a:r>
          </a:p>
        </p:txBody>
      </p:sp>
    </p:spTree>
    <p:extLst>
      <p:ext uri="{BB962C8B-B14F-4D97-AF65-F5344CB8AC3E}">
        <p14:creationId xmlns:p14="http://schemas.microsoft.com/office/powerpoint/2010/main" val="1286662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Result of 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00533F-D12F-4643-ACD4-C588EF2B6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2" y="1415863"/>
            <a:ext cx="10944225" cy="44386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50B441-D6E2-4D4D-ACF8-532C7EC3BB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30562"/>
            <a:ext cx="2053032" cy="7955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722F62-51F7-45D9-AD79-C7C5E4C4066A}"/>
              </a:ext>
            </a:extLst>
          </p:cNvPr>
          <p:cNvSpPr txBox="1"/>
          <p:nvPr/>
        </p:nvSpPr>
        <p:spPr>
          <a:xfrm>
            <a:off x="162262" y="5973740"/>
            <a:ext cx="10922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New, higher rate decreases stage time by 1.5 minutes</a:t>
            </a:r>
          </a:p>
        </p:txBody>
      </p:sp>
    </p:spTree>
    <p:extLst>
      <p:ext uri="{BB962C8B-B14F-4D97-AF65-F5344CB8AC3E}">
        <p14:creationId xmlns:p14="http://schemas.microsoft.com/office/powerpoint/2010/main" val="3383834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85" t="7292" r="30140" b="9583"/>
          <a:stretch/>
        </p:blipFill>
        <p:spPr>
          <a:xfrm>
            <a:off x="4100516" y="165099"/>
            <a:ext cx="3300412" cy="6551567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4443415" y="1056482"/>
            <a:ext cx="2586037" cy="35718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FRAC LEADER BOARD</a:t>
            </a:r>
          </a:p>
        </p:txBody>
      </p:sp>
      <p:sp>
        <p:nvSpPr>
          <p:cNvPr id="9" name="Oval 8"/>
          <p:cNvSpPr/>
          <p:nvPr/>
        </p:nvSpPr>
        <p:spPr>
          <a:xfrm>
            <a:off x="4457703" y="1522013"/>
            <a:ext cx="400050" cy="400050"/>
          </a:xfrm>
          <a:prstGeom prst="ellipse">
            <a:avLst/>
          </a:prstGeom>
          <a:solidFill>
            <a:srgbClr val="00B050"/>
          </a:solidFill>
          <a:ln w="762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</a:t>
            </a:r>
          </a:p>
        </p:txBody>
      </p:sp>
      <p:sp>
        <p:nvSpPr>
          <p:cNvPr id="10" name="Oval 9"/>
          <p:cNvSpPr/>
          <p:nvPr/>
        </p:nvSpPr>
        <p:spPr>
          <a:xfrm>
            <a:off x="4457703" y="2036365"/>
            <a:ext cx="400050" cy="400050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2</a:t>
            </a:r>
          </a:p>
        </p:txBody>
      </p:sp>
      <p:sp>
        <p:nvSpPr>
          <p:cNvPr id="11" name="Oval 10"/>
          <p:cNvSpPr/>
          <p:nvPr/>
        </p:nvSpPr>
        <p:spPr>
          <a:xfrm>
            <a:off x="4457703" y="2607882"/>
            <a:ext cx="400050" cy="40005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12" name="Oval 11"/>
          <p:cNvSpPr/>
          <p:nvPr/>
        </p:nvSpPr>
        <p:spPr>
          <a:xfrm>
            <a:off x="4457703" y="3179366"/>
            <a:ext cx="400050" cy="40005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4</a:t>
            </a:r>
          </a:p>
        </p:txBody>
      </p:sp>
      <p:sp>
        <p:nvSpPr>
          <p:cNvPr id="13" name="Oval 12"/>
          <p:cNvSpPr/>
          <p:nvPr/>
        </p:nvSpPr>
        <p:spPr>
          <a:xfrm>
            <a:off x="4457703" y="3750881"/>
            <a:ext cx="400050" cy="40005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5</a:t>
            </a:r>
          </a:p>
        </p:txBody>
      </p:sp>
      <p:sp>
        <p:nvSpPr>
          <p:cNvPr id="14" name="Oval 13"/>
          <p:cNvSpPr/>
          <p:nvPr/>
        </p:nvSpPr>
        <p:spPr>
          <a:xfrm>
            <a:off x="4457703" y="4293815"/>
            <a:ext cx="400050" cy="4000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6</a:t>
            </a:r>
          </a:p>
        </p:txBody>
      </p:sp>
      <p:sp>
        <p:nvSpPr>
          <p:cNvPr id="15" name="Oval 14"/>
          <p:cNvSpPr/>
          <p:nvPr/>
        </p:nvSpPr>
        <p:spPr>
          <a:xfrm>
            <a:off x="4457703" y="4836723"/>
            <a:ext cx="400050" cy="40005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7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872034" y="5412364"/>
            <a:ext cx="1714503" cy="35718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SHARE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4926800" y="2065267"/>
            <a:ext cx="277235" cy="369769"/>
            <a:chOff x="762000" y="2222095"/>
            <a:chExt cx="1085851" cy="1448281"/>
          </a:xfrm>
        </p:grpSpPr>
        <p:sp>
          <p:nvSpPr>
            <p:cNvPr id="24" name="Rectangle 23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Delay 24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923417" y="1546211"/>
            <a:ext cx="277235" cy="369769"/>
            <a:chOff x="762000" y="2222095"/>
            <a:chExt cx="1085851" cy="1448281"/>
          </a:xfrm>
        </p:grpSpPr>
        <p:sp>
          <p:nvSpPr>
            <p:cNvPr id="28" name="Rectangle 27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lowchart: Delay 28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934056" y="2627786"/>
            <a:ext cx="277235" cy="369769"/>
            <a:chOff x="762000" y="2222095"/>
            <a:chExt cx="1085851" cy="1448281"/>
          </a:xfrm>
        </p:grpSpPr>
        <p:sp>
          <p:nvSpPr>
            <p:cNvPr id="32" name="Rectangle 31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Delay 32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934056" y="3193654"/>
            <a:ext cx="277235" cy="369769"/>
            <a:chOff x="762000" y="2222095"/>
            <a:chExt cx="1085851" cy="1448281"/>
          </a:xfrm>
        </p:grpSpPr>
        <p:sp>
          <p:nvSpPr>
            <p:cNvPr id="36" name="Rectangle 35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lowchart: Delay 36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4929291" y="3766027"/>
            <a:ext cx="277235" cy="369769"/>
            <a:chOff x="762000" y="2222095"/>
            <a:chExt cx="1085851" cy="1448281"/>
          </a:xfrm>
        </p:grpSpPr>
        <p:sp>
          <p:nvSpPr>
            <p:cNvPr id="40" name="Rectangle 39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Delay 40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4929288" y="4308959"/>
            <a:ext cx="277235" cy="369769"/>
            <a:chOff x="762000" y="2222095"/>
            <a:chExt cx="1085851" cy="1448281"/>
          </a:xfrm>
        </p:grpSpPr>
        <p:sp>
          <p:nvSpPr>
            <p:cNvPr id="44" name="Rectangle 43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Delay 44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929288" y="4866170"/>
            <a:ext cx="277235" cy="369769"/>
            <a:chOff x="762000" y="2222095"/>
            <a:chExt cx="1085851" cy="1448281"/>
          </a:xfrm>
        </p:grpSpPr>
        <p:sp>
          <p:nvSpPr>
            <p:cNvPr id="48" name="Rectangle 47"/>
            <p:cNvSpPr>
              <a:spLocks/>
            </p:cNvSpPr>
            <p:nvPr/>
          </p:nvSpPr>
          <p:spPr>
            <a:xfrm>
              <a:off x="762000" y="2222095"/>
              <a:ext cx="1085851" cy="14482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Delay 48"/>
            <p:cNvSpPr/>
            <p:nvPr/>
          </p:nvSpPr>
          <p:spPr>
            <a:xfrm rot="16200000">
              <a:off x="965792" y="2780304"/>
              <a:ext cx="649691" cy="904875"/>
            </a:xfrm>
            <a:prstGeom prst="flowChartDelay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937226" y="2364001"/>
              <a:ext cx="706824" cy="7068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8" name="Straight Connector 57"/>
          <p:cNvCxnSpPr/>
          <p:nvPr/>
        </p:nvCxnSpPr>
        <p:spPr>
          <a:xfrm>
            <a:off x="4414839" y="1979213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410071" y="1474389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19591" y="2534456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429112" y="3101195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443399" y="3672693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4429111" y="4215621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4429112" y="4772844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4429111" y="5315773"/>
            <a:ext cx="2614613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5257801" y="1546211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JOHNNY G.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5267321" y="2069769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JIMMY T.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262569" y="2636291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DRAGON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257800" y="3773682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STRANGER PIC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5257799" y="4311285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CHARLES P.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5257798" y="3211495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BIG BEARD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5255417" y="4868708"/>
            <a:ext cx="1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GEOLOGIST</a:t>
            </a:r>
          </a:p>
        </p:txBody>
      </p:sp>
      <p:sp>
        <p:nvSpPr>
          <p:cNvPr id="3" name="Rectangle 2"/>
          <p:cNvSpPr/>
          <p:nvPr/>
        </p:nvSpPr>
        <p:spPr>
          <a:xfrm>
            <a:off x="4410071" y="3672693"/>
            <a:ext cx="2647941" cy="542928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3C59093D-4CED-4937-90B8-A2DC00618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4685"/>
          </a:xfrm>
        </p:spPr>
        <p:txBody>
          <a:bodyPr>
            <a:normAutofit/>
          </a:bodyPr>
          <a:lstStyle/>
          <a:p>
            <a:r>
              <a:rPr lang="en-US" sz="4800" b="1" dirty="0"/>
              <a:t>Leaderboard</a:t>
            </a:r>
          </a:p>
        </p:txBody>
      </p:sp>
      <p:sp>
        <p:nvSpPr>
          <p:cNvPr id="60" name="Title 1">
            <a:extLst>
              <a:ext uri="{FF2B5EF4-FFF2-40B4-BE49-F238E27FC236}">
                <a16:creationId xmlns:a16="http://schemas.microsoft.com/office/drawing/2014/main" id="{5A91C52B-91BB-4A6A-BD79-06A506A42516}"/>
              </a:ext>
            </a:extLst>
          </p:cNvPr>
          <p:cNvSpPr txBox="1">
            <a:spLocks/>
          </p:cNvSpPr>
          <p:nvPr/>
        </p:nvSpPr>
        <p:spPr>
          <a:xfrm>
            <a:off x="7420381" y="2734235"/>
            <a:ext cx="4610254" cy="14813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Try it @:</a:t>
            </a:r>
          </a:p>
          <a:p>
            <a:endParaRPr lang="en-US" sz="4800" b="1" dirty="0"/>
          </a:p>
          <a:p>
            <a:r>
              <a:rPr lang="en-US" sz="4800" b="1" dirty="0"/>
              <a:t>https://goo.gl/qeTRf1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30BA0EF0-FDD6-420F-8996-58835449985A}"/>
              </a:ext>
            </a:extLst>
          </p:cNvPr>
          <p:cNvSpPr txBox="1">
            <a:spLocks/>
          </p:cNvSpPr>
          <p:nvPr/>
        </p:nvSpPr>
        <p:spPr>
          <a:xfrm>
            <a:off x="838200" y="6394891"/>
            <a:ext cx="4610254" cy="345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https://goo.gl/qeTRf1</a:t>
            </a:r>
          </a:p>
        </p:txBody>
      </p:sp>
    </p:spTree>
    <p:extLst>
      <p:ext uri="{BB962C8B-B14F-4D97-AF65-F5344CB8AC3E}">
        <p14:creationId xmlns:p14="http://schemas.microsoft.com/office/powerpoint/2010/main" val="239543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2246</TotalTime>
  <Words>339</Words>
  <Application>Microsoft Office PowerPoint</Application>
  <PresentationFormat>Widescreen</PresentationFormat>
  <Paragraphs>121</Paragraphs>
  <Slides>11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PowerPoint Presentation</vt:lpstr>
      <vt:lpstr>Problem Statement / Introduction</vt:lpstr>
      <vt:lpstr>Tools</vt:lpstr>
      <vt:lpstr>Flow</vt:lpstr>
      <vt:lpstr>Stage Example</vt:lpstr>
      <vt:lpstr>Leaderboard</vt:lpstr>
      <vt:lpstr>Time to Take Action</vt:lpstr>
      <vt:lpstr>Result of Action</vt:lpstr>
      <vt:lpstr>Leaderboard</vt:lpstr>
      <vt:lpstr>PowerPoint Presentation</vt:lpstr>
      <vt:lpstr>So What?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Slominski</dc:creator>
  <cp:lastModifiedBy>Steve Pankratz</cp:lastModifiedBy>
  <cp:revision>31</cp:revision>
  <dcterms:created xsi:type="dcterms:W3CDTF">2017-11-27T20:49:27Z</dcterms:created>
  <dcterms:modified xsi:type="dcterms:W3CDTF">2017-12-01T11:36:32Z</dcterms:modified>
</cp:coreProperties>
</file>

<file path=docProps/thumbnail.jpeg>
</file>